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2" r:id="rId16"/>
    <p:sldId id="271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208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25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81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824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65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511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80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349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49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82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8759-D50F-4D48-A9F7-3F6EF47841DC}" type="datetimeFigureOut">
              <a:rPr lang="fa-IR" smtClean="0"/>
              <a:pPr/>
              <a:t>09/11/1441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B584-89F9-4ED0-A7C4-5FCA067F96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96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92" y="641445"/>
            <a:ext cx="11304896" cy="2622858"/>
          </a:xfrm>
        </p:spPr>
        <p:txBody>
          <a:bodyPr>
            <a:noAutofit/>
          </a:bodyPr>
          <a:lstStyle/>
          <a:p>
            <a:r>
              <a:rPr lang="fa-IR" sz="4400" dirty="0" smtClean="0">
                <a:solidFill>
                  <a:srgbClr val="C00000"/>
                </a:solidFill>
                <a:latin typeface="Calibri"/>
                <a:cs typeface="B Yagut" pitchFamily="2" charset="-78"/>
              </a:rPr>
              <a:t>فصل اول </a:t>
            </a:r>
            <a:br>
              <a:rPr lang="fa-IR" sz="4400" dirty="0" smtClean="0">
                <a:solidFill>
                  <a:srgbClr val="C00000"/>
                </a:solidFill>
                <a:latin typeface="Calibri"/>
                <a:cs typeface="B Yagut" pitchFamily="2" charset="-78"/>
              </a:rPr>
            </a:br>
            <a:r>
              <a:rPr lang="fa-IR" sz="4400" dirty="0" smtClean="0">
                <a:solidFill>
                  <a:srgbClr val="C00000"/>
                </a:solidFill>
                <a:latin typeface="Calibri"/>
                <a:cs typeface="B Yagut" pitchFamily="2" charset="-78"/>
              </a:rPr>
              <a:t/>
            </a:r>
            <a:br>
              <a:rPr lang="fa-IR" sz="4400" dirty="0" smtClean="0">
                <a:solidFill>
                  <a:srgbClr val="C00000"/>
                </a:solidFill>
                <a:latin typeface="Calibri"/>
                <a:cs typeface="B Yagut" pitchFamily="2" charset="-78"/>
              </a:rPr>
            </a:br>
            <a:r>
              <a:rPr lang="fa-IR" sz="4400" dirty="0" smtClean="0">
                <a:latin typeface="Calibri"/>
                <a:cs typeface="B Yagut" pitchFamily="2" charset="-78"/>
              </a:rPr>
              <a:t>جایگاه </a:t>
            </a:r>
            <a:r>
              <a:rPr lang="fa-IR" sz="4400" dirty="0">
                <a:latin typeface="Calibri"/>
                <a:cs typeface="B Yagut" pitchFamily="2" charset="-78"/>
              </a:rPr>
              <a:t>تغذیه در خدمات اولیه بهداشتی ، نقش و اهمیت تغذیه در </a:t>
            </a:r>
            <a:r>
              <a:rPr lang="fa-IR" sz="4400" dirty="0" smtClean="0">
                <a:latin typeface="Calibri"/>
                <a:cs typeface="B Yagut" pitchFamily="2" charset="-78"/>
              </a:rPr>
              <a:t>حفظ سلامت </a:t>
            </a:r>
            <a:r>
              <a:rPr lang="fa-IR" sz="4400" dirty="0">
                <a:latin typeface="Calibri"/>
                <a:cs typeface="B Yagut" pitchFamily="2" charset="-78"/>
              </a:rPr>
              <a:t>و </a:t>
            </a:r>
            <a:r>
              <a:rPr lang="fa-IR" sz="4400" dirty="0" smtClean="0">
                <a:latin typeface="Calibri"/>
                <a:cs typeface="B Yagut" pitchFamily="2" charset="-78"/>
              </a:rPr>
              <a:t>پیشگیری </a:t>
            </a:r>
            <a:r>
              <a:rPr lang="fa-IR" sz="4400" dirty="0">
                <a:latin typeface="Calibri"/>
                <a:cs typeface="B Yagut" pitchFamily="2" charset="-78"/>
              </a:rPr>
              <a:t>از بیماریها </a:t>
            </a:r>
            <a:endParaRPr lang="fa-IR" sz="4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"/>
    </mc:Choice>
    <mc:Fallback xmlns="">
      <p:transition spd="slow" advTm="6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>
                <a:solidFill>
                  <a:srgbClr val="FF0000"/>
                </a:solidFill>
                <a:latin typeface="Calibri"/>
                <a:cs typeface="B Yagut" panose="00000400000000000000" pitchFamily="2" charset="-78"/>
              </a:rPr>
              <a:t>غذا در بدن ما چه میکند ؟</a:t>
            </a:r>
            <a:r>
              <a:rPr lang="en-US" sz="4000" dirty="0">
                <a:solidFill>
                  <a:srgbClr val="FF0000"/>
                </a:solidFill>
                <a:latin typeface="Calibri"/>
                <a:cs typeface="B Yagut" panose="00000400000000000000" pitchFamily="2" charset="-78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alibri"/>
                <a:cs typeface="B Yagut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مواد مغذی موجود درغذا سلول ها را در بدن ما برای انجام وظایف لازمشان فعال میکند. نوترینت ها مواد مغذی موجود در غذا هستند که برای رشد ، توسعه و نگهداری از عملکرد بدن ضروری می باشد</a:t>
            </a: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.. </a:t>
            </a: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زمانی که مصرف مواد مغذی به صورت منظم ، نیاز بدن را که به واسطه فعالیت سلولی انجام میشود را برآورده نمیکند ، متابولیسم بدن کاهش و یا حتی متوقف میشود </a:t>
            </a: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.به </a:t>
            </a: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این ترتبب فکرکردن به غذا به ما چشم اندازی از مواد مغذی که فراتر از کالری ، غذای خوب و غذای بد هستند را میدهد . </a:t>
            </a:r>
            <a:endParaRPr lang="en-US" sz="2600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fa-IR" sz="2600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69"/>
    </mc:Choice>
    <mc:Fallback xmlns="">
      <p:transition spd="slow" advTm="5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>
                <a:solidFill>
                  <a:srgbClr val="FF0000"/>
                </a:solidFill>
                <a:latin typeface="Calibri"/>
              </a:rPr>
              <a:t>ارتباط بین غذا و بیماری چیست 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532"/>
            <a:ext cx="10515600" cy="492883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 smtClean="0">
                <a:solidFill>
                  <a:prstClr val="black"/>
                </a:solidFill>
                <a:cs typeface="B Yagut" pitchFamily="2" charset="-78"/>
              </a:rPr>
              <a:t>در </a:t>
            </a:r>
            <a:r>
              <a:rPr lang="fa-IR" sz="2600" b="1" dirty="0">
                <a:solidFill>
                  <a:prstClr val="black"/>
                </a:solidFill>
                <a:cs typeface="B Yagut" pitchFamily="2" charset="-78"/>
              </a:rPr>
              <a:t>گذشته  باور داشتند بیماری هایی مانند دیابت نوع 2،چاقی ،سرطانهاوسکته  به علت یک جهش ژنی به وجود می آیند ، در حال حاضر آنها این شرایط را به طور کلی به شبکه اختلال عملکرد بیولوژیکی اختصاص داده اند . غذایی که ما میخوریم عامل مهمی در این اختلال میباشد ، چون رژیمهای غذایی ما دارای کمبود مواد مغذی هستند.</a:t>
            </a:r>
            <a:endParaRPr lang="en-US" sz="2600" dirty="0">
              <a:solidFill>
                <a:prstClr val="black"/>
              </a:solidFill>
              <a:cs typeface="B Yagut" pitchFamily="2" charset="-78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>
                <a:solidFill>
                  <a:prstClr val="black"/>
                </a:solidFill>
                <a:cs typeface="B Yagut" pitchFamily="2" charset="-78"/>
              </a:rPr>
              <a:t>برای جلوگیری از شروع این بیماری ها ، ما احتیاج داریم که بدانیم چگونه مواد مغذی چند گانه در یک رژیم غذایی تعامل میکنند و روی عملکرد بدن انسانها تاثیر میگذارد . پزشکی کاربردی یک روش پویا برای ارزیابی ، پیپشگیری و درمان پیچیده و بیماری های مزمن با استفاده از تغذیه است . </a:t>
            </a:r>
            <a:endParaRPr lang="fa-IR" sz="2600" dirty="0">
              <a:solidFill>
                <a:prstClr val="black"/>
              </a:solidFill>
              <a:cs typeface="B Yagut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65"/>
    </mc:Choice>
    <mc:Fallback xmlns="">
      <p:transition spd="slow" advTm="71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Yagut" panose="00000400000000000000" pitchFamily="2" charset="-78"/>
              </a:rPr>
              <a:t>چشم انداز پزشکی کاربردی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یکی از اجزا پزشکی کاربردی ، تمرکز روی چگونگی تاثیر رژیم غذایی بر سلامتی و عملکرد است . </a:t>
            </a: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پزشکی </a:t>
            </a: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کاربردی معتقد است که بیماری های مزمن تقریبا همیشه قبل از دوره کاهش سلامت در یک یا چند سیستم بدن وجود دارند . بدین ترتیب این متخصصین سعی در شناسایی زود هنگام علائمی که نشان دهنده اختلال در زمینه عملکرد است و احتمالا منجر به بیماری میشود را دارند .</a:t>
            </a:r>
            <a:endParaRPr lang="en-US" sz="2600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یکی از راه هایی که پزشکی کاربردی درخصوص کاهش سلامتی نشان میدهد ، تامین مواد غذایی مغذی مورد نیاز برای بازگرداندن عملکرد است ، این یک مداخله موثر و غیر تهاجمی برای جلوگیری از پیشرفت بیماری است</a:t>
            </a:r>
            <a:endParaRPr lang="fa-IR" sz="2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0"/>
    </mc:Choice>
    <mc:Fallback xmlns="">
      <p:transition spd="slow" advTm="50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00B050"/>
                </a:solidFill>
                <a:cs typeface="B Yagut" panose="00000400000000000000" pitchFamily="2" charset="-78"/>
              </a:rPr>
              <a:t>خلاصه ونتیجه گیری</a:t>
            </a:r>
            <a:endParaRPr lang="fa-IR" sz="4000" dirty="0">
              <a:solidFill>
                <a:srgbClr val="00B05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cs typeface="B Yagut" pitchFamily="2" charset="-78"/>
              </a:rPr>
              <a:t>غذا نقش عمده ای در حفظ سلامت و پیشگیری از بیماریها در بدن ما دارد و در صورت کاهش مواد غذایی ،عملکرد و سلامت انسان کاهش می یابد .</a:t>
            </a:r>
          </a:p>
          <a:p>
            <a:pPr lvl="0" algn="just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cs typeface="B Yagut" pitchFamily="2" charset="-78"/>
              </a:rPr>
              <a:t>خدمات تغذیه ای توسط مراقبان سلامت درپایگاههای سلامت از طریق شیوه های نوین آموزشی به گروههای هدف صورت میگیرد و در صورتی که این گروههای هدف به خدمات تخصصی نیاز داشته باشند به سطوح بالاتر ارجاع خواهند شد 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0"/>
    </mc:Choice>
    <mc:Fallback xmlns="">
      <p:transition spd="slow" advTm="48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B Yagut" pitchFamily="2" charset="-78"/>
              </a:rPr>
              <a:t>پرسش و پاسخ </a:t>
            </a:r>
            <a:endParaRPr lang="fa-IR" b="1" dirty="0">
              <a:solidFill>
                <a:srgbClr val="00B050"/>
              </a:solidFill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2600" b="1" dirty="0">
                <a:cs typeface="B Yagut" pitchFamily="2" charset="-78"/>
              </a:rPr>
              <a:t>1-جایگاه تغذیه درخدمات اولیه بهداشتی را به اختصار توضیح دهید؟</a:t>
            </a:r>
          </a:p>
          <a:p>
            <a:pPr marL="0" indent="0">
              <a:buNone/>
            </a:pPr>
            <a:r>
              <a:rPr lang="fa-IR" sz="2600" b="1" dirty="0">
                <a:cs typeface="B Yagut" pitchFamily="2" charset="-78"/>
              </a:rPr>
              <a:t>2-چه افرادی نیازمند دریافت مشاوره تغذیه ای  می باشند؟</a:t>
            </a:r>
          </a:p>
          <a:p>
            <a:pPr marL="0" indent="0">
              <a:buNone/>
            </a:pPr>
            <a:r>
              <a:rPr lang="fa-IR" sz="2600" b="1" dirty="0">
                <a:cs typeface="B Yagut" pitchFamily="2" charset="-78"/>
              </a:rPr>
              <a:t>3-افراد نیازمند مشاوره تخصصی را نام </a:t>
            </a:r>
            <a:r>
              <a:rPr lang="fa-IR" sz="2600" b="1" dirty="0" smtClean="0">
                <a:cs typeface="B Yagut" pitchFamily="2" charset="-78"/>
              </a:rPr>
              <a:t>ببرید؟</a:t>
            </a:r>
            <a:endParaRPr lang="fa-IR" sz="2600" b="1" dirty="0">
              <a:cs typeface="B Yagut" pitchFamily="2" charset="-78"/>
            </a:endParaRPr>
          </a:p>
          <a:p>
            <a:pPr marL="0" indent="0">
              <a:buNone/>
            </a:pPr>
            <a:r>
              <a:rPr lang="fa-IR" sz="2600" b="1" dirty="0">
                <a:cs typeface="B Yagut" pitchFamily="2" charset="-78"/>
              </a:rPr>
              <a:t>4-ارتباط بین غذا و بیماری را بنویسید؟</a:t>
            </a:r>
          </a:p>
          <a:p>
            <a:pPr marL="0" indent="0">
              <a:buNone/>
            </a:pPr>
            <a:r>
              <a:rPr lang="fa-IR" sz="2600" b="1" dirty="0" smtClean="0">
                <a:cs typeface="B Yagut" pitchFamily="2" charset="-78"/>
              </a:rPr>
              <a:t>5-پزشکی </a:t>
            </a:r>
            <a:r>
              <a:rPr lang="fa-IR" sz="2600" b="1" dirty="0">
                <a:cs typeface="B Yagut" pitchFamily="2" charset="-78"/>
              </a:rPr>
              <a:t>کاربردی را تعریف کنید؟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8"/>
    </mc:Choice>
    <mc:Fallback xmlns="">
      <p:transition spd="slow" advTm="3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B050"/>
                </a:solidFill>
                <a:cs typeface="B Yagut" panose="00000400000000000000" pitchFamily="2" charset="-78"/>
              </a:rPr>
              <a:t>فهرست منابع</a:t>
            </a:r>
            <a:endParaRPr lang="fa-IR" dirty="0">
              <a:solidFill>
                <a:srgbClr val="00B05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2699"/>
            <a:ext cx="10515600" cy="4034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Yagut" panose="00000400000000000000" pitchFamily="2" charset="-78"/>
              </a:rPr>
              <a:t>دستورالعمل تغذیه در تحول سلامت ارسالی از استان 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Yagut" panose="00000400000000000000" pitchFamily="2" charset="-78"/>
              </a:rPr>
              <a:t>6 جلد کتاب تغذیه: تنظیم واحد آموزش بهداشت معاونت بهداشتی استان سال 1383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کتاب  مباحث مقدماتی از مجموعه کتابهای آموزش  بهورزی انتشار 1379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جزوه تغذیه تایید شده استان </a:t>
            </a:r>
            <a:endParaRPr lang="en-US" sz="2600" b="1" dirty="0">
              <a:solidFill>
                <a:prstClr val="black"/>
              </a:solidFill>
              <a:cs typeface="B Yagut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5"/>
    </mc:Choice>
    <mc:Fallback xmlns="">
      <p:transition spd="slow" advTm="10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1856308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prstClr val="black"/>
                </a:solidFill>
                <a:latin typeface="Calibri"/>
                <a:cs typeface="B Yagut" panose="00000400000000000000" pitchFamily="2" charset="-78"/>
              </a:rPr>
              <a:t>لطفا </a:t>
            </a:r>
            <a:r>
              <a:rPr lang="fa-IR" sz="3200" b="1" dirty="0">
                <a:solidFill>
                  <a:prstClr val="black"/>
                </a:solidFill>
                <a:latin typeface="Calibri"/>
                <a:cs typeface="B Yagut" panose="00000400000000000000" pitchFamily="2" charset="-78"/>
              </a:rPr>
              <a:t>نظرات وپیشنهادات خود را پیرامون این بسته آموزشی به آدرس زیر ارسال کنید</a:t>
            </a:r>
            <a:endParaRPr lang="fa-I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fa-IR" sz="32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 </a:t>
            </a:r>
            <a:endParaRPr lang="fa-IR" sz="3200" b="1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rtl="0"/>
            <a:r>
              <a:rPr lang="en-US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Yagut" pitchFamily="2" charset="-78"/>
              </a:rPr>
              <a:t>shiraz</a:t>
            </a:r>
            <a:r>
              <a:rPr lang="fa-I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Yagut" pitchFamily="2" charset="-78"/>
              </a:rPr>
              <a:t>_</a:t>
            </a:r>
            <a:r>
              <a:rPr lang="en-US" sz="36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Yagut" pitchFamily="2" charset="-78"/>
              </a:rPr>
              <a:t>behvarz@sums.ac.ir</a:t>
            </a:r>
            <a:endParaRPr lang="fa-IR" sz="3600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0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B050"/>
                </a:solidFill>
                <a:cs typeface="B Yagut" panose="00000400000000000000" pitchFamily="2" charset="-78"/>
              </a:rPr>
              <a:t>مشخصات سند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a-IR" dirty="0" smtClean="0"/>
              <a:t>مشخصات مدرس: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>
                <a:cs typeface="B Yagut" panose="00000400000000000000" pitchFamily="2" charset="-78"/>
              </a:rPr>
              <a:t>شهلا مسعودی</a:t>
            </a:r>
          </a:p>
          <a:p>
            <a:r>
              <a:rPr lang="fa-IR" dirty="0" smtClean="0">
                <a:cs typeface="B Yagut" panose="00000400000000000000" pitchFamily="2" charset="-78"/>
              </a:rPr>
              <a:t>کارشناس ارشد مشاوره</a:t>
            </a:r>
          </a:p>
          <a:p>
            <a:r>
              <a:rPr lang="fa-IR" dirty="0" smtClean="0">
                <a:cs typeface="B Yagut" panose="00000400000000000000" pitchFamily="2" charset="-78"/>
              </a:rPr>
              <a:t>مربی مرکز اموزش بهورزی شهرستان اقلید</a:t>
            </a:r>
          </a:p>
          <a:p>
            <a:r>
              <a:rPr lang="fa-IR" dirty="0" smtClean="0">
                <a:cs typeface="B Yagut" panose="00000400000000000000" pitchFamily="2" charset="-78"/>
              </a:rPr>
              <a:t>دانشگاه علوم پزشکی وخدمات درمانی شیراز </a:t>
            </a:r>
          </a:p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3100" dirty="0">
                <a:solidFill>
                  <a:prstClr val="black"/>
                </a:solidFill>
              </a:rPr>
              <a:t>مشخصات بسته آموزشی: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100" dirty="0">
                <a:solidFill>
                  <a:prstClr val="black"/>
                </a:solidFill>
                <a:cs typeface="B Yagut" panose="00000400000000000000" pitchFamily="2" charset="-78"/>
              </a:rPr>
              <a:t>حیطه درس:   </a:t>
            </a:r>
            <a:r>
              <a:rPr lang="fa-IR" sz="2100" dirty="0" smtClean="0">
                <a:solidFill>
                  <a:prstClr val="black"/>
                </a:solidFill>
                <a:cs typeface="B Yagut" panose="00000400000000000000" pitchFamily="2" charset="-78"/>
              </a:rPr>
              <a:t>اصول کلی تغذیه</a:t>
            </a:r>
            <a:endParaRPr lang="fa-IR" sz="2100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100" dirty="0">
                <a:solidFill>
                  <a:prstClr val="black"/>
                </a:solidFill>
                <a:cs typeface="B Yagut" panose="00000400000000000000" pitchFamily="2" charset="-78"/>
              </a:rPr>
              <a:t>تاریخ </a:t>
            </a:r>
            <a:r>
              <a:rPr lang="fa-IR" sz="2100">
                <a:solidFill>
                  <a:prstClr val="black"/>
                </a:solidFill>
                <a:cs typeface="B Yagut" panose="00000400000000000000" pitchFamily="2" charset="-78"/>
              </a:rPr>
              <a:t>آخرین </a:t>
            </a:r>
            <a:r>
              <a:rPr lang="fa-IR" sz="2100" smtClean="0">
                <a:solidFill>
                  <a:prstClr val="black"/>
                </a:solidFill>
                <a:cs typeface="B Yagut" panose="00000400000000000000" pitchFamily="2" charset="-78"/>
              </a:rPr>
              <a:t>بازنگری:   </a:t>
            </a:r>
            <a:r>
              <a:rPr lang="fa-IR" sz="2100" dirty="0" smtClean="0">
                <a:solidFill>
                  <a:prstClr val="black"/>
                </a:solidFill>
                <a:cs typeface="B Yagut" panose="00000400000000000000" pitchFamily="2" charset="-78"/>
              </a:rPr>
              <a:t>1399/4/7 </a:t>
            </a:r>
            <a:endParaRPr lang="fa-IR" sz="2100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100" dirty="0">
                <a:solidFill>
                  <a:prstClr val="black"/>
                </a:solidFill>
                <a:cs typeface="B Yagut" panose="00000400000000000000" pitchFamily="2" charset="-78"/>
              </a:rPr>
              <a:t>نوبت </a:t>
            </a:r>
            <a:r>
              <a:rPr lang="fa-IR" sz="2100" dirty="0" smtClean="0">
                <a:solidFill>
                  <a:prstClr val="black"/>
                </a:solidFill>
                <a:cs typeface="B Yagut" panose="00000400000000000000" pitchFamily="2" charset="-78"/>
              </a:rPr>
              <a:t>تهیه:</a:t>
            </a:r>
            <a:r>
              <a:rPr lang="en-US" sz="2100" dirty="0" smtClean="0">
                <a:solidFill>
                  <a:prstClr val="black"/>
                </a:solidFill>
                <a:cs typeface="B Yagut" panose="00000400000000000000" pitchFamily="2" charset="-78"/>
              </a:rPr>
              <a:t>1</a:t>
            </a:r>
            <a:endParaRPr lang="fa-IR" sz="2100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100" dirty="0">
                <a:solidFill>
                  <a:prstClr val="black"/>
                </a:solidFill>
                <a:cs typeface="B Yagut" panose="00000400000000000000" pitchFamily="2" charset="-78"/>
              </a:rPr>
              <a:t>نام فایل: </a:t>
            </a:r>
            <a:endParaRPr lang="fa-IR" sz="2100" dirty="0" smtClean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>
              <a:spcBef>
                <a:spcPts val="430"/>
              </a:spcBef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-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jaigahe-taghzieh-dar-kadamat-avalieh-behdashti-edi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fa-IR" sz="2100" dirty="0" smtClean="0">
              <a:solidFill>
                <a:prstClr val="black"/>
              </a:solidFill>
              <a:cs typeface="B Yagut" panose="00000400000000000000" pitchFamily="2" charset="-78"/>
            </a:endParaRPr>
          </a:p>
        </p:txBody>
      </p:sp>
      <p:pic>
        <p:nvPicPr>
          <p:cNvPr id="5" name="Picture 2" descr="C:\Users\parsian\Desktop\2020-04-26 شهلا مسعودی\شهلا مسعودی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1408113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4"/>
    </mc:Choice>
    <mc:Fallback xmlns="">
      <p:transition spd="slow" advTm="26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>
                <a:solidFill>
                  <a:srgbClr val="00B050"/>
                </a:solidFill>
                <a:latin typeface="Calibri"/>
                <a:cs typeface="B Yagut" panose="00000400000000000000" pitchFamily="2" charset="-78"/>
              </a:rPr>
              <a:t>اهداف آموزشی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>
                <a:cs typeface="B Yagut" panose="00000400000000000000" pitchFamily="2" charset="-78"/>
              </a:rPr>
              <a:t>از فراگیران بهورزی انتظار می رود :</a:t>
            </a:r>
          </a:p>
          <a:p>
            <a:pPr marL="0" indent="0">
              <a:buNone/>
            </a:pPr>
            <a:endParaRPr lang="fa-IR" b="1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600" b="1" dirty="0" smtClean="0">
                <a:cs typeface="B Yagut" panose="00000400000000000000" pitchFamily="2" charset="-78"/>
              </a:rPr>
              <a:t>1-جایگاه تغذیه در خدمات اولیه بهداشتی را بداند.</a:t>
            </a:r>
          </a:p>
          <a:p>
            <a:pPr marL="0" indent="0">
              <a:buNone/>
            </a:pPr>
            <a:r>
              <a:rPr lang="fa-IR" sz="2600" b="1" dirty="0" smtClean="0">
                <a:cs typeface="B Yagut" panose="00000400000000000000" pitchFamily="2" charset="-78"/>
              </a:rPr>
              <a:t>2-افراد نیازمند مشاوره تغذیه را بتواند لیست نماید.</a:t>
            </a:r>
          </a:p>
          <a:p>
            <a:pPr marL="0" indent="0">
              <a:buNone/>
            </a:pPr>
            <a:r>
              <a:rPr lang="fa-IR" sz="2600" b="1" dirty="0" smtClean="0">
                <a:cs typeface="B Yagut" panose="00000400000000000000" pitchFamily="2" charset="-78"/>
              </a:rPr>
              <a:t>3-نقش و اهمیت تغذیه در حفظ سلامت وجلوگیری از بیماری را بداند.</a:t>
            </a:r>
          </a:p>
          <a:p>
            <a:pPr marL="0" indent="0">
              <a:buNone/>
            </a:pPr>
            <a:r>
              <a:rPr lang="fa-IR" sz="2600" b="1" dirty="0" smtClean="0">
                <a:cs typeface="B Yagut" panose="00000400000000000000" pitchFamily="2" charset="-78"/>
              </a:rPr>
              <a:t>4- ارتباط بین غذا و بیماری را بداند .</a:t>
            </a:r>
          </a:p>
          <a:p>
            <a:pPr marL="0" indent="0">
              <a:buNone/>
            </a:pPr>
            <a:r>
              <a:rPr lang="fa-IR" sz="2600" b="1" dirty="0" smtClean="0">
                <a:cs typeface="B Yagut" panose="00000400000000000000" pitchFamily="2" charset="-78"/>
              </a:rPr>
              <a:t>5-افراد نیازمند مشاوره تخصصی را بتواند تشخیص دهد.</a:t>
            </a:r>
          </a:p>
          <a:p>
            <a:pPr marL="0" indent="0">
              <a:buNone/>
            </a:pPr>
            <a:endParaRPr lang="fa-IR" sz="2600" dirty="0">
              <a:cs typeface="B Yagut" panose="000004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3"/>
    </mc:Choice>
    <mc:Fallback xmlns="">
      <p:transition spd="slow" advTm="3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B050"/>
                </a:solidFill>
                <a:cs typeface="B Yagut" panose="00000400000000000000" pitchFamily="2" charset="-78"/>
              </a:rPr>
              <a:t>فهرست عناوین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a-IR" b="1" dirty="0">
                <a:cs typeface="B Yagut" panose="00000400000000000000" pitchFamily="2" charset="-78"/>
              </a:rPr>
              <a:t>1</a:t>
            </a:r>
            <a:r>
              <a:rPr lang="fa-IR" b="1" dirty="0" smtClean="0">
                <a:cs typeface="B Yagut" pitchFamily="2" charset="-78"/>
              </a:rPr>
              <a:t>-جایگاه </a:t>
            </a:r>
            <a:r>
              <a:rPr lang="fa-IR" b="1" dirty="0">
                <a:cs typeface="B Yagut" pitchFamily="2" charset="-78"/>
              </a:rPr>
              <a:t>تغذیه در خدمات اولیه </a:t>
            </a:r>
            <a:r>
              <a:rPr lang="fa-IR" b="1" dirty="0" smtClean="0">
                <a:cs typeface="B Yagut" pitchFamily="2" charset="-78"/>
              </a:rPr>
              <a:t>بهداشتی</a:t>
            </a:r>
          </a:p>
          <a:p>
            <a:pPr marL="0" indent="0" algn="just">
              <a:buNone/>
            </a:pPr>
            <a:r>
              <a:rPr lang="fa-IR" b="1" dirty="0" smtClean="0">
                <a:cs typeface="B Yagut" pitchFamily="2" charset="-78"/>
              </a:rPr>
              <a:t>2-افراد نیازمند مشاوره تغذیه </a:t>
            </a:r>
          </a:p>
          <a:p>
            <a:pPr marL="0" indent="0" algn="just">
              <a:buNone/>
            </a:pPr>
            <a:r>
              <a:rPr lang="fa-IR" b="1" dirty="0" smtClean="0">
                <a:cs typeface="B Yagut" pitchFamily="2" charset="-78"/>
              </a:rPr>
              <a:t>3-افراد نیازمند مشاوره تخصصی</a:t>
            </a:r>
          </a:p>
          <a:p>
            <a:pPr marL="0" indent="0" algn="just">
              <a:buNone/>
            </a:pPr>
            <a:r>
              <a:rPr lang="fa-IR" b="1" dirty="0" smtClean="0">
                <a:cs typeface="B Yagut" pitchFamily="2" charset="-78"/>
              </a:rPr>
              <a:t>4-نقش و اهمیت تغذیه در حفظ سلامتی وپیشگیری از بیماری</a:t>
            </a:r>
          </a:p>
          <a:p>
            <a:pPr marL="0" indent="0" algn="just">
              <a:buNone/>
            </a:pPr>
            <a:r>
              <a:rPr lang="fa-IR" b="1" dirty="0" smtClean="0">
                <a:cs typeface="B Yagut" pitchFamily="2" charset="-78"/>
              </a:rPr>
              <a:t>5-تاثیر غذا برسلامتی </a:t>
            </a:r>
          </a:p>
          <a:p>
            <a:pPr marL="0" indent="0" algn="just">
              <a:buNone/>
            </a:pPr>
            <a:r>
              <a:rPr lang="fa-IR" b="1" dirty="0" smtClean="0">
                <a:cs typeface="B Yagut" pitchFamily="2" charset="-78"/>
              </a:rPr>
              <a:t>6- غذا در بدن ما چه میکند.</a:t>
            </a:r>
          </a:p>
          <a:p>
            <a:pPr marL="0" indent="0" algn="just">
              <a:buNone/>
            </a:pPr>
            <a:r>
              <a:rPr lang="fa-IR" b="1" dirty="0" smtClean="0">
                <a:cs typeface="B Yagut" pitchFamily="2" charset="-78"/>
              </a:rPr>
              <a:t>7-پزشکی کاربردی</a:t>
            </a:r>
          </a:p>
          <a:p>
            <a:pPr marL="0" indent="0" algn="just">
              <a:buNone/>
            </a:pPr>
            <a:endParaRPr lang="fa-IR" sz="3000" dirty="0" smtClean="0">
              <a:solidFill>
                <a:srgbClr val="00B050"/>
              </a:solidFill>
              <a:cs typeface="B Yagut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0"/>
    </mc:Choice>
    <mc:Fallback xmlns="">
      <p:transition spd="slow" advTm="28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900" dirty="0">
                <a:solidFill>
                  <a:srgbClr val="FF0000"/>
                </a:solidFill>
                <a:latin typeface="Calibri"/>
                <a:cs typeface="B Yagut" pitchFamily="2" charset="-78"/>
              </a:rPr>
              <a:t/>
            </a:r>
            <a:br>
              <a:rPr lang="fa-IR" sz="2900" dirty="0">
                <a:solidFill>
                  <a:srgbClr val="FF0000"/>
                </a:solidFill>
                <a:latin typeface="Calibri"/>
                <a:cs typeface="B Yagut" pitchFamily="2" charset="-78"/>
              </a:rPr>
            </a:br>
            <a:r>
              <a:rPr lang="fa-IR" sz="2900" dirty="0">
                <a:solidFill>
                  <a:srgbClr val="FF0000"/>
                </a:solidFill>
                <a:latin typeface="Calibri"/>
                <a:cs typeface="B Yagut" pitchFamily="2" charset="-78"/>
              </a:rPr>
              <a:t>جایگاه تغذیه در خدمات اولیه بهداشتی ، نقش و اهمیت تغذیه در حفظ و سلامت و پیگیری از بیماریها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1755"/>
            <a:ext cx="10515600" cy="4075208"/>
          </a:xfrm>
        </p:spPr>
        <p:txBody>
          <a:bodyPr/>
          <a:lstStyle/>
          <a:p>
            <a:pPr algn="just"/>
            <a:r>
              <a:rPr lang="fa-IR" sz="3200" dirty="0" smtClean="0">
                <a:solidFill>
                  <a:srgbClr val="00B050"/>
                </a:solidFill>
                <a:cs typeface="B Yagut" panose="00000400000000000000" pitchFamily="2" charset="-78"/>
              </a:rPr>
              <a:t> جایگاه تغذیه در خدمات اولیه بهداشتی</a:t>
            </a:r>
          </a:p>
          <a:p>
            <a:pPr algn="just"/>
            <a:r>
              <a:rPr lang="fa-IR" sz="2600" b="1" dirty="0" smtClean="0">
                <a:ea typeface="Calibri"/>
                <a:cs typeface="B Yagut" pitchFamily="2" charset="-78"/>
              </a:rPr>
              <a:t>ارائه کلیه خدمات پیشگیرانه و مراقبت هاي تغذیه اي شامل آموزش تغذیه سالم و پیشگیري از بیماري هاي مرتبط با تغذیه، بر عهده ارائه دهندگان خدمت شامل مراقبین سلامت و کارشناسان تغذیه در پایگاه سلامت و مرکز سلامت جامعه می باشد.که به صورت</a:t>
            </a:r>
            <a:r>
              <a:rPr lang="en-US" sz="2600" b="1" dirty="0" smtClean="0">
                <a:ea typeface="Calibri"/>
                <a:cs typeface="B Yagut" pitchFamily="2" charset="-78"/>
              </a:rPr>
              <a:t>:</a:t>
            </a:r>
            <a:endParaRPr lang="fa-IR" sz="2600" b="1" dirty="0" smtClean="0">
              <a:ea typeface="Calibri"/>
              <a:cs typeface="B Yagut" pitchFamily="2" charset="-78"/>
            </a:endParaRPr>
          </a:p>
          <a:p>
            <a:pPr marL="0" indent="0" algn="just">
              <a:buNone/>
            </a:pPr>
            <a:r>
              <a:rPr lang="fa-IR" sz="2600" b="1" dirty="0" smtClean="0">
                <a:cs typeface="B Yagut" pitchFamily="2" charset="-78"/>
              </a:rPr>
              <a:t>الف-آموزش چهره به چهره تغذیه</a:t>
            </a:r>
          </a:p>
          <a:p>
            <a:pPr marL="0" indent="0" algn="just">
              <a:buNone/>
            </a:pPr>
            <a:r>
              <a:rPr lang="fa-IR" sz="2600" b="1" dirty="0" smtClean="0">
                <a:cs typeface="B Yagut" pitchFamily="2" charset="-78"/>
              </a:rPr>
              <a:t>ب-آموزش گروهی</a:t>
            </a:r>
          </a:p>
          <a:p>
            <a:pPr marL="0" indent="0" algn="just">
              <a:buNone/>
            </a:pPr>
            <a:r>
              <a:rPr lang="fa-IR" sz="2600" b="1" dirty="0" smtClean="0">
                <a:cs typeface="B Yagut" pitchFamily="2" charset="-78"/>
              </a:rPr>
              <a:t>ج-مداخلات تغذیه ای جامعه محور</a:t>
            </a:r>
            <a:endParaRPr lang="fa-IR" sz="2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18"/>
    </mc:Choice>
    <mc:Fallback xmlns="">
      <p:transition spd="slow" advTm="186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00B050"/>
                </a:solidFill>
                <a:cs typeface="B Yagut" panose="00000400000000000000" pitchFamily="2" charset="-78"/>
              </a:rPr>
              <a:t>افرادی که نیازمند مشاوره تغذیه می باشند:</a:t>
            </a:r>
            <a:endParaRPr lang="fa-IR" sz="4000" dirty="0">
              <a:solidFill>
                <a:srgbClr val="00B05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600" dirty="0">
                <a:solidFill>
                  <a:prstClr val="black"/>
                </a:solidFill>
                <a:cs typeface="B Yagut" pitchFamily="2" charset="-78"/>
              </a:rPr>
              <a:t>1- کودکان و نوجوانان مبتلا به اختلالات رشد اعم از کم وزنی , لاغری , کوتاه قدی , اضافه وزن و چاقی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fa-IR" sz="2600" dirty="0">
              <a:solidFill>
                <a:prstClr val="black"/>
              </a:solidFill>
              <a:cs typeface="B Yagut" pitchFamily="2" charset="-78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600" dirty="0">
                <a:solidFill>
                  <a:prstClr val="black"/>
                </a:solidFill>
                <a:cs typeface="B Yagut" pitchFamily="2" charset="-78"/>
              </a:rPr>
              <a:t>2- جوانان مبتلا به اضافه وزن با دستورعمل و و یا دارای امتیاز نامطلوب در ارزیابی الگوی تغذیه مطابق با دستور عمل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fa-IR" sz="2600" dirty="0">
              <a:solidFill>
                <a:prstClr val="black"/>
              </a:solidFill>
              <a:cs typeface="B Yagut" pitchFamily="2" charset="-78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600" dirty="0">
                <a:solidFill>
                  <a:prstClr val="black"/>
                </a:solidFill>
                <a:cs typeface="B Yagut" pitchFamily="2" charset="-78"/>
              </a:rPr>
              <a:t>3-میانسالان مبتلا به اضافه وزن مطابق با دستورعمل و یا میانسالان با دور کمر نا مطلوب،و یا امتیاز نا مطلوب در ارزیابی الگوی تغذیه مطابق با دستور عمل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14"/>
    </mc:Choice>
    <mc:Fallback xmlns="">
      <p:transition spd="slow" advTm="12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060"/>
            <a:ext cx="10515600" cy="500872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4-مادران باردار مبتلا به اضافه وزن ،لاغری و کم خونی (ارجاع از طرف پزشک)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fa-IR" sz="2600" b="1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0" lvl="0" indent="0" rtl="0">
              <a:buNone/>
            </a:pP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5-</a:t>
            </a:r>
            <a:r>
              <a:rPr lang="fa-IR" sz="2600" b="1" dirty="0">
                <a:solidFill>
                  <a:prstClr val="black"/>
                </a:solidFill>
                <a:ea typeface="Calibri"/>
                <a:cs typeface="B Yagut" pitchFamily="2" charset="-78"/>
              </a:rPr>
              <a:t>کلیه مبتلایان به چاقی، دیابت، فشارخون بالا و دیس لیپیدمی در تمامی گروه هاي سنی </a:t>
            </a:r>
            <a:endParaRPr lang="en-US" sz="2600" b="1" dirty="0">
              <a:solidFill>
                <a:prstClr val="black"/>
              </a:solidFill>
              <a:ea typeface="Calibri"/>
              <a:cs typeface="B Yagut" pitchFamily="2" charset="-78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fa-IR" sz="2600" b="1" dirty="0">
                <a:solidFill>
                  <a:prstClr val="black"/>
                </a:solidFill>
                <a:ea typeface="Calibri"/>
                <a:cs typeface="B Yagut" pitchFamily="2" charset="-78"/>
              </a:rPr>
              <a:t>6- سالمندان در معرض و یا مبتلا به سوء تغذیه براساس امتیاز ارزیابی الگوي تغذیه مطابق با دستور عمل</a:t>
            </a:r>
          </a:p>
          <a:p>
            <a:pPr marL="0" lvl="0" indent="0" rtl="0">
              <a:buNone/>
            </a:pPr>
            <a:r>
              <a:rPr lang="fa-IR" sz="2600" b="1" dirty="0">
                <a:solidFill>
                  <a:prstClr val="black"/>
                </a:solidFill>
                <a:ea typeface="Calibri"/>
                <a:cs typeface="B Yagut" pitchFamily="2" charset="-78"/>
              </a:rPr>
              <a:t>7- سایر بیماریها به غیر از چاقی ،دیابت  ، فشار خون بالا و دیس لیپیدمی که از طریق پزشک ارجاع شده اند 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06"/>
    </mc:Choice>
    <mc:Fallback xmlns="">
      <p:transition spd="slow" advTm="265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600" b="1" dirty="0" smtClean="0">
                <a:solidFill>
                  <a:srgbClr val="00B050"/>
                </a:solidFill>
                <a:cs typeface="B Yagut" pitchFamily="2" charset="-78"/>
              </a:rPr>
              <a:t/>
            </a:r>
            <a:br>
              <a:rPr lang="fa-IR" sz="3600" b="1" dirty="0" smtClean="0">
                <a:solidFill>
                  <a:srgbClr val="00B050"/>
                </a:solidFill>
                <a:cs typeface="B Yagut" pitchFamily="2" charset="-78"/>
              </a:rPr>
            </a:br>
            <a:r>
              <a:rPr lang="fa-IR" b="1" dirty="0" smtClean="0">
                <a:solidFill>
                  <a:srgbClr val="00B050"/>
                </a:solidFill>
                <a:cs typeface="B Yagut" pitchFamily="2" charset="-78"/>
              </a:rPr>
              <a:t>مواردی که نیازمند خدمات تخصصی می باشند.:</a:t>
            </a:r>
            <a:br>
              <a:rPr lang="fa-IR" b="1" dirty="0" smtClean="0">
                <a:solidFill>
                  <a:srgbClr val="00B050"/>
                </a:solidFill>
                <a:cs typeface="B Yagut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b="1" dirty="0" smtClean="0">
                <a:solidFill>
                  <a:prstClr val="black"/>
                </a:solidFill>
                <a:cs typeface="B Yagut" pitchFamily="2" charset="-78"/>
              </a:rPr>
              <a:t>1-کلیه </a:t>
            </a:r>
            <a:r>
              <a:rPr lang="fa-IR" b="1" dirty="0">
                <a:solidFill>
                  <a:prstClr val="black"/>
                </a:solidFill>
                <a:cs typeface="B Yagut" pitchFamily="2" charset="-78"/>
              </a:rPr>
              <a:t>بیماران به غیر از مبتلایان به چاقی ،دیابت ، فشارخون بالا و دیس لیپیدمی که به طور معمول از طرف پزشک به کارشناس تغذیه ارجاع می شوند </a:t>
            </a:r>
            <a:r>
              <a:rPr lang="fa-IR" b="1" dirty="0" smtClean="0">
                <a:solidFill>
                  <a:prstClr val="black"/>
                </a:solidFill>
                <a:cs typeface="B Yagut" pitchFamily="2" charset="-78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fa-IR" b="1" dirty="0" smtClean="0">
              <a:solidFill>
                <a:prstClr val="black"/>
              </a:solidFill>
              <a:cs typeface="B Yagut" pitchFamily="2" charset="-78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2-کلیه افرادی که همراه با چاقی ، دیابت ، فشارخون بالا و دیس لیپیدمی به طور هم زمان مبتلا به بیماری دیگری مانند بیماریهای کلیوی </a:t>
            </a: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،ریوی ،گوارشی </a:t>
            </a: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و ... </a:t>
            </a: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میباشند</a:t>
            </a:r>
            <a:r>
              <a:rPr lang="en-US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.</a:t>
            </a:r>
            <a:endParaRPr lang="fa-IR" sz="2600" b="1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fa-IR" sz="2600" b="1" dirty="0">
              <a:solidFill>
                <a:prstClr val="black"/>
              </a:solidFill>
              <a:cs typeface="B Yagut" panose="00000400000000000000" pitchFamily="2" charset="-78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fa-IR" sz="2600" b="1" dirty="0" smtClean="0">
                <a:solidFill>
                  <a:prstClr val="black"/>
                </a:solidFill>
                <a:cs typeface="B Yagut" panose="00000400000000000000" pitchFamily="2" charset="-78"/>
              </a:rPr>
              <a:t>3- </a:t>
            </a:r>
            <a:r>
              <a:rPr lang="fa-IR" sz="2600" b="1" dirty="0">
                <a:solidFill>
                  <a:prstClr val="black"/>
                </a:solidFill>
                <a:cs typeface="B Yagut" panose="00000400000000000000" pitchFamily="2" charset="-78"/>
              </a:rPr>
              <a:t>موارد سوءتغذیه که به تشخیص پزشک نیاز به بستری شدن در بیمارستان ندارند و نیاز به مشاوره تغذیه دارند.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fa-IR" b="1" dirty="0">
              <a:solidFill>
                <a:prstClr val="black"/>
              </a:solidFill>
              <a:cs typeface="B Yagut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4"/>
    </mc:Choice>
    <mc:Fallback xmlns="">
      <p:transition spd="slow" advTm="59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B050"/>
                </a:solidFill>
                <a:cs typeface="B Yagut" pitchFamily="2" charset="-78"/>
              </a:rPr>
              <a:t>نقش و اهمیت تغذیه در حفظ سلامت و پیشگیری از بیماریها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a-IR" b="1" dirty="0">
                <a:solidFill>
                  <a:srgbClr val="C00000"/>
                </a:solidFill>
                <a:ea typeface="Times New Roman"/>
                <a:cs typeface="B Yagut" pitchFamily="2" charset="-78"/>
              </a:rPr>
              <a:t>تاثیر غذا بر سلامتی</a:t>
            </a:r>
            <a:endParaRPr lang="en-US" dirty="0">
              <a:solidFill>
                <a:prstClr val="black"/>
              </a:solidFill>
              <a:ea typeface="Times New Roman"/>
              <a:cs typeface="B Yagut" pitchFamily="2" charset="-78"/>
            </a:endParaRPr>
          </a:p>
          <a:p>
            <a:pPr marL="342900" lvl="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a-IR" sz="2600" b="1" dirty="0">
                <a:solidFill>
                  <a:prstClr val="black"/>
                </a:solidFill>
                <a:ea typeface="Times New Roman"/>
                <a:cs typeface="B Yagut" pitchFamily="2" charset="-78"/>
              </a:rPr>
              <a:t>غذایی که میخوریم به بدنمان اطلاعات و مواد مورد نیاز برای کارکرد مناسب  را میدهد </a:t>
            </a:r>
            <a:r>
              <a:rPr lang="fa-IR" sz="2600" b="1" dirty="0" smtClean="0">
                <a:solidFill>
                  <a:prstClr val="black"/>
                </a:solidFill>
                <a:ea typeface="Times New Roman"/>
                <a:cs typeface="B Yagut" pitchFamily="2" charset="-78"/>
              </a:rPr>
              <a:t>اگر </a:t>
            </a:r>
            <a:r>
              <a:rPr lang="fa-IR" sz="2600" b="1" dirty="0">
                <a:solidFill>
                  <a:prstClr val="black"/>
                </a:solidFill>
                <a:ea typeface="Times New Roman"/>
                <a:cs typeface="B Yagut" pitchFamily="2" charset="-78"/>
              </a:rPr>
              <a:t>اطلاعات را به درستی دریافت نکنیم ، فرآیند متابولیک ما آسیب میبیند و سلامتی بدنمان کاهش میابد </a:t>
            </a:r>
            <a:r>
              <a:rPr lang="fa-IR" sz="2600" b="1" dirty="0" smtClean="0">
                <a:solidFill>
                  <a:prstClr val="black"/>
                </a:solidFill>
                <a:ea typeface="Times New Roman"/>
                <a:cs typeface="B Yagut" pitchFamily="2" charset="-78"/>
              </a:rPr>
              <a:t>.</a:t>
            </a:r>
            <a:endParaRPr lang="en-US" sz="2600" dirty="0">
              <a:solidFill>
                <a:prstClr val="black"/>
              </a:solidFill>
              <a:ea typeface="Times New Roman"/>
              <a:cs typeface="B Yagut" pitchFamily="2" charset="-78"/>
            </a:endParaRPr>
          </a:p>
          <a:p>
            <a:pPr marL="342900" lvl="0" indent="-34290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fa-IR" sz="2600" b="1" dirty="0">
                <a:solidFill>
                  <a:prstClr val="black"/>
                </a:solidFill>
                <a:ea typeface="Times New Roman"/>
                <a:cs typeface="B Yagut" pitchFamily="2" charset="-78"/>
              </a:rPr>
              <a:t>اگر بیش از حد بخوریم یا غذایی که دستورالعمل اشتباه به بدنمان میدهد بخوریم ، اضافه وزن پیدا میکنیم ، </a:t>
            </a:r>
            <a:r>
              <a:rPr lang="fa-IR" sz="2600" b="1" dirty="0" smtClean="0">
                <a:solidFill>
                  <a:prstClr val="black"/>
                </a:solidFill>
                <a:ea typeface="Times New Roman"/>
                <a:cs typeface="B Yagut" pitchFamily="2" charset="-78"/>
              </a:rPr>
              <a:t>و </a:t>
            </a:r>
            <a:r>
              <a:rPr lang="fa-IR" sz="2600" b="1" dirty="0">
                <a:solidFill>
                  <a:prstClr val="black"/>
                </a:solidFill>
                <a:ea typeface="Times New Roman"/>
                <a:cs typeface="B Yagut" pitchFamily="2" charset="-78"/>
              </a:rPr>
              <a:t>بدن ما را در معرض خطر </a:t>
            </a:r>
            <a:r>
              <a:rPr lang="fa-IR" sz="2600" b="1" dirty="0" smtClean="0">
                <a:solidFill>
                  <a:prstClr val="black"/>
                </a:solidFill>
                <a:ea typeface="Times New Roman"/>
                <a:cs typeface="B Yagut" pitchFamily="2" charset="-78"/>
              </a:rPr>
              <a:t>بیماریهایی مختلف قرار می دهد.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a-IR" sz="2600" b="1" dirty="0">
                <a:solidFill>
                  <a:prstClr val="black"/>
                </a:solidFill>
                <a:ea typeface="Times New Roman"/>
                <a:cs typeface="B Yagut" pitchFamily="2" charset="-78"/>
              </a:rPr>
              <a:t>غذا به عنوان دارویی برای نگهداری ، پیشگیری و درمان بیماری در بدن ما عمل می کند.</a:t>
            </a:r>
            <a:endParaRPr lang="fa-IR" sz="2600" dirty="0">
              <a:solidFill>
                <a:prstClr val="black"/>
              </a:solidFill>
              <a:cs typeface="B Yagut" pitchFamily="2" charset="-78"/>
            </a:endParaRPr>
          </a:p>
          <a:p>
            <a:pPr marL="0" lvl="0" indent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None/>
            </a:pP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6"/>
    </mc:Choice>
    <mc:Fallback xmlns="">
      <p:transition spd="slow" advTm="57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شیراز</_x062f__x0627__x0646__x0634__x06af__x0627__x0647_>
    <_x0646__x0648__x0639__x0020__x062d__x06cc__x0637__x0647_ xmlns="12fdc5dc-769e-4543-b10d-fbea3dac4417">اصول تغذیه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5NN7CDR5NKU2-831-779</_dlc_DocId>
    <_dlc_DocIdUrl xmlns="1047730d-92e1-4018-9084-d932fd3a7f58">
      <Url>http://www.health.gov.ir/hnd/_layouts/DocIdRedir.aspx?ID=5NN7CDR5NKU2-831-779</Url>
      <Description>5NN7CDR5NKU2-831-779</Description>
    </_dlc_DocIdUrl>
  </documentManagement>
</p:properties>
</file>

<file path=customXml/itemProps1.xml><?xml version="1.0" encoding="utf-8"?>
<ds:datastoreItem xmlns:ds="http://schemas.openxmlformats.org/officeDocument/2006/customXml" ds:itemID="{8EE693BE-3A99-43E0-989E-D3A2DBA10282}"/>
</file>

<file path=customXml/itemProps2.xml><?xml version="1.0" encoding="utf-8"?>
<ds:datastoreItem xmlns:ds="http://schemas.openxmlformats.org/officeDocument/2006/customXml" ds:itemID="{50AE0FF3-EE8C-40C8-AE9D-28D81E5C1652}"/>
</file>

<file path=customXml/itemProps3.xml><?xml version="1.0" encoding="utf-8"?>
<ds:datastoreItem xmlns:ds="http://schemas.openxmlformats.org/officeDocument/2006/customXml" ds:itemID="{BD3B15B6-88F4-4BA4-89B0-85FB249CB97D}"/>
</file>

<file path=customXml/itemProps4.xml><?xml version="1.0" encoding="utf-8"?>
<ds:datastoreItem xmlns:ds="http://schemas.openxmlformats.org/officeDocument/2006/customXml" ds:itemID="{D9987CC5-C012-452D-8C45-B2995BF13DE3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687</Words>
  <Application>Microsoft Office PowerPoint</Application>
  <PresentationFormat>Widescreen</PresentationFormat>
  <Paragraphs>87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Nazanin</vt:lpstr>
      <vt:lpstr>B Yagut</vt:lpstr>
      <vt:lpstr>Calibri</vt:lpstr>
      <vt:lpstr>Calibri Light</vt:lpstr>
      <vt:lpstr>Times New Roman</vt:lpstr>
      <vt:lpstr>Office Theme</vt:lpstr>
      <vt:lpstr>فصل اول   جایگاه تغذیه در خدمات اولیه بهداشتی ، نقش و اهمیت تغذیه در حفظ سلامت و پیشگیری از بیماریها </vt:lpstr>
      <vt:lpstr>مشخصات سند</vt:lpstr>
      <vt:lpstr>اهداف آموزشی</vt:lpstr>
      <vt:lpstr>فهرست عناوین </vt:lpstr>
      <vt:lpstr> جایگاه تغذیه در خدمات اولیه بهداشتی ، نقش و اهمیت تغذیه در حفظ و سلامت و پیگیری از بیماریها </vt:lpstr>
      <vt:lpstr>افرادی که نیازمند مشاوره تغذیه می باشند:</vt:lpstr>
      <vt:lpstr>PowerPoint Presentation</vt:lpstr>
      <vt:lpstr> مواردی که نیازمند خدمات تخصصی می باشند.: </vt:lpstr>
      <vt:lpstr>نقش و اهمیت تغذیه در حفظ سلامت و پیشگیری از بیماریها</vt:lpstr>
      <vt:lpstr>غذا در بدن ما چه میکند ؟ </vt:lpstr>
      <vt:lpstr>ارتباط بین غذا و بیماری چیست ؟</vt:lpstr>
      <vt:lpstr>چشم انداز پزشکی کاربردی</vt:lpstr>
      <vt:lpstr>خلاصه ونتیجه گیری</vt:lpstr>
      <vt:lpstr>پرسش و پاسخ </vt:lpstr>
      <vt:lpstr>فهرست منابع</vt:lpstr>
      <vt:lpstr>لطفا نظرات وپیشنهادات خود را پیرامون این بسته آموزشی به آدرس زیر ارسال کنید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جایگاه تغذیه در خدمات اولیه بهداشتی</dc:title>
  <dc:creator>bornanet</dc:creator>
  <cp:lastModifiedBy>لیلا قوامی</cp:lastModifiedBy>
  <cp:revision>49</cp:revision>
  <dcterms:created xsi:type="dcterms:W3CDTF">2020-04-27T08:38:45Z</dcterms:created>
  <dcterms:modified xsi:type="dcterms:W3CDTF">2020-06-29T09:44:54Z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737ca9e3-d055-4b35-9132-d0ce9f1d5ca3</vt:lpwstr>
  </property>
</Properties>
</file>